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7" r:id="rId2"/>
    <p:sldId id="256" r:id="rId3"/>
    <p:sldId id="258" r:id="rId4"/>
    <p:sldId id="279" r:id="rId5"/>
    <p:sldId id="280" r:id="rId6"/>
    <p:sldId id="264" r:id="rId7"/>
  </p:sldIdLst>
  <p:sldSz cx="12192000" cy="6858000"/>
  <p:notesSz cx="6858000" cy="9144000"/>
  <p:embeddedFontLst>
    <p:embeddedFont>
      <p:font typeface="Coming Soon" panose="020B0604020202020204" charset="0"/>
      <p:regular r:id="rId9"/>
    </p:embeddedFont>
    <p:embeddedFont>
      <p:font typeface="Barlow Condensed SemiBold" panose="00000706000000000000" pitchFamily="2" charset="0"/>
      <p:bold r:id="rId10"/>
      <p:boldItalic r:id="rId11"/>
    </p:embeddedFont>
    <p:embeddedFont>
      <p:font typeface="Chelsea Market" panose="020B0604020202020204" charset="0"/>
      <p:regular r:id="rId12"/>
    </p:embeddedFont>
    <p:embeddedFont>
      <p:font typeface="Bahnschrift SemiLight SemiConde" panose="020B0502040204020203" pitchFamily="34" charset="0"/>
      <p:regular r:id="rId13"/>
    </p:embeddedFont>
    <p:embeddedFont>
      <p:font typeface="Bahnschrift Light SemiCondensed" panose="020B0502040204020203" pitchFamily="34" charset="0"/>
      <p:regular r:id="rId14"/>
    </p:embeddedFont>
    <p:embeddedFont>
      <p:font typeface="Barlow Condensed" panose="00000506000000000000" pitchFamily="2" charset="0"/>
      <p:regular r:id="rId15"/>
      <p:bold r:id="rId16"/>
      <p:italic r:id="rId17"/>
      <p:boldItalic r:id="rId18"/>
    </p:embeddedFont>
    <p:embeddedFont>
      <p:font typeface="Barlow Condensed Black" panose="00000A06000000000000" pitchFamily="2" charset="0"/>
      <p:bold r:id="rId19"/>
      <p:boldItalic r:id="rId20"/>
    </p:embeddedFont>
    <p:embeddedFont>
      <p:font typeface="Abril Fatfac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98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20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73675" y="8981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33475" y="4813250"/>
            <a:ext cx="109092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0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66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 rot="10800000">
            <a:off x="5005323" y="4200244"/>
            <a:ext cx="6644370" cy="13816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383" y="4200244"/>
            <a:ext cx="6500275" cy="1324800"/>
          </a:xfrm>
        </p:spPr>
        <p:txBody>
          <a:bodyPr/>
          <a:lstStyle/>
          <a:p>
            <a:r>
              <a:rPr lang="en-US" dirty="0" smtClean="0">
                <a:latin typeface="Barlow Condensed SemiBold" panose="00000706000000000000" pitchFamily="2" charset="0"/>
              </a:rPr>
              <a:t>BÀI 4. NGUYÊN TỬ</a:t>
            </a:r>
            <a:endParaRPr lang="en-US" dirty="0">
              <a:latin typeface="Barlow Condensed SemiBold" panose="00000706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8464" y="151077"/>
            <a:ext cx="6483516" cy="5446841"/>
            <a:chOff x="-389662" y="-230157"/>
            <a:chExt cx="6483516" cy="5446841"/>
          </a:xfrm>
        </p:grpSpPr>
        <p:pic>
          <p:nvPicPr>
            <p:cNvPr id="1026" name="Picture 2" descr="Tìm hiểu về chất liệu nhựa Polymer cao cấ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687" y="59397"/>
              <a:ext cx="5995568" cy="467978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Google Shape;145;p25" descr="A picture containing accessory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932509">
              <a:off x="128675" y="-748494"/>
              <a:ext cx="5446841" cy="64835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25"/>
          <p:cNvSpPr/>
          <p:nvPr/>
        </p:nvSpPr>
        <p:spPr>
          <a:xfrm rot="8321483">
            <a:off x="2508153" y="1081576"/>
            <a:ext cx="3826797" cy="806593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 descr="A picture containing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212671" y="948797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3" name="Google Shape;133;p24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168618" y="948382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4" name="Google Shape;134;p24" descr="A picture containing pla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8284723">
            <a:off x="9168432" y="2487513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4" descr="A picture containing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237563" y="386556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36" name="Google Shape;136;p24"/>
          <p:cNvGrpSpPr/>
          <p:nvPr/>
        </p:nvGrpSpPr>
        <p:grpSpPr>
          <a:xfrm>
            <a:off x="2667579" y="1387308"/>
            <a:ext cx="6335021" cy="3722019"/>
            <a:chOff x="1017885" y="2820184"/>
            <a:chExt cx="3386040" cy="2926172"/>
          </a:xfrm>
        </p:grpSpPr>
        <p:pic>
          <p:nvPicPr>
            <p:cNvPr id="137" name="Google Shape;137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804" y="2350552"/>
            <a:ext cx="5195400" cy="1230600"/>
          </a:xfrm>
        </p:spPr>
        <p:txBody>
          <a:bodyPr/>
          <a:lstStyle/>
          <a:p>
            <a:r>
              <a:rPr lang="en-US" dirty="0" err="1" smtClean="0">
                <a:latin typeface="Barlow Condensed Black" panose="00000A06000000000000" pitchFamily="2" charset="0"/>
              </a:rPr>
              <a:t>Chất</a:t>
            </a:r>
            <a:r>
              <a:rPr lang="en-US" dirty="0" smtClean="0">
                <a:latin typeface="Barlow Condensed Black" panose="00000A06000000000000" pitchFamily="2" charset="0"/>
              </a:rPr>
              <a:t> </a:t>
            </a:r>
            <a:r>
              <a:rPr lang="en-US" dirty="0" err="1" smtClean="0">
                <a:latin typeface="Barlow Condensed Black" panose="00000A06000000000000" pitchFamily="2" charset="0"/>
              </a:rPr>
              <a:t>được</a:t>
            </a:r>
            <a:r>
              <a:rPr lang="en-US" dirty="0" smtClean="0">
                <a:latin typeface="Barlow Condensed Black" panose="00000A06000000000000" pitchFamily="2" charset="0"/>
              </a:rPr>
              <a:t> </a:t>
            </a:r>
            <a:r>
              <a:rPr lang="en-US" dirty="0" err="1" smtClean="0">
                <a:latin typeface="Barlow Condensed Black" panose="00000A06000000000000" pitchFamily="2" charset="0"/>
              </a:rPr>
              <a:t>tạo</a:t>
            </a:r>
            <a:r>
              <a:rPr lang="en-US" dirty="0" smtClean="0">
                <a:latin typeface="Barlow Condensed Black" panose="00000A06000000000000" pitchFamily="2" charset="0"/>
              </a:rPr>
              <a:t> </a:t>
            </a:r>
            <a:r>
              <a:rPr lang="en-US" dirty="0" err="1" smtClean="0">
                <a:latin typeface="Barlow Condensed Black" panose="00000A06000000000000" pitchFamily="2" charset="0"/>
              </a:rPr>
              <a:t>ra</a:t>
            </a:r>
            <a:r>
              <a:rPr lang="en-US" dirty="0" smtClean="0">
                <a:latin typeface="Barlow Condensed Black" panose="00000A06000000000000" pitchFamily="2" charset="0"/>
              </a:rPr>
              <a:t> </a:t>
            </a:r>
            <a:r>
              <a:rPr lang="en-US" dirty="0" err="1" smtClean="0">
                <a:latin typeface="Barlow Condensed Black" panose="00000A06000000000000" pitchFamily="2" charset="0"/>
              </a:rPr>
              <a:t>từ</a:t>
            </a:r>
            <a:r>
              <a:rPr lang="en-US" dirty="0" smtClean="0">
                <a:latin typeface="Barlow Condensed Black" panose="00000A06000000000000" pitchFamily="2" charset="0"/>
              </a:rPr>
              <a:t> </a:t>
            </a:r>
            <a:r>
              <a:rPr lang="en-US" dirty="0" err="1" smtClean="0">
                <a:latin typeface="Barlow Condensed Black" panose="00000A06000000000000" pitchFamily="2" charset="0"/>
              </a:rPr>
              <a:t>đâu</a:t>
            </a:r>
            <a:r>
              <a:rPr lang="en-US" dirty="0" smtClean="0">
                <a:latin typeface="Barlow Condensed Black" panose="00000A06000000000000" pitchFamily="2" charset="0"/>
              </a:rPr>
              <a:t> </a:t>
            </a:r>
            <a:endParaRPr lang="en-US" dirty="0">
              <a:latin typeface="Barlow Condensed Black" panose="00000A06000000000000" pitchFamily="2" charset="0"/>
            </a:endParaRPr>
          </a:p>
        </p:txBody>
      </p:sp>
      <p:pic>
        <p:nvPicPr>
          <p:cNvPr id="2050" name="Picture 2" descr="Hình Động Dấu Chấm Hỏi - 400+ Dấu Chấm Hỏi &amp;amp; Ảnh Dấu Hỏi Miễn Phí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4" b="89776" l="2077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10" y="2588243"/>
            <a:ext cx="5036353" cy="50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135;p24" descr="A picture containing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19906610">
            <a:off x="1087190" y="263496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body" idx="4294967295"/>
          </p:nvPr>
        </p:nvSpPr>
        <p:spPr>
          <a:xfrm>
            <a:off x="4925575" y="1683416"/>
            <a:ext cx="5402700" cy="61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>
              <a:buNone/>
            </a:pPr>
            <a:r>
              <a:rPr lang="nl-NL" sz="2800" dirty="0" smtClean="0">
                <a:latin typeface="Barlow Condensed SemiBold" panose="00000706000000000000" pitchFamily="2" charset="0"/>
              </a:rPr>
              <a:t>Các </a:t>
            </a:r>
            <a:r>
              <a:rPr lang="nl-NL" sz="2800" dirty="0">
                <a:latin typeface="Barlow Condensed SemiBold" panose="00000706000000000000" pitchFamily="2" charset="0"/>
              </a:rPr>
              <a:t>chất đều được tạo ra từ nguyên tử.</a:t>
            </a:r>
            <a:endParaRPr lang="en-US" sz="2800" dirty="0">
              <a:latin typeface="Barlow Condensed SemiBold" panose="00000706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800" dirty="0">
              <a:latin typeface="Barlow Condensed SemiBold" panose="00000706000000000000" pitchFamily="2" charset="0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49360" y="359935"/>
            <a:ext cx="656116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000" dirty="0" smtClean="0">
                <a:latin typeface="Bahnschrift SemiLight SemiConde" panose="020B0502040204020203" pitchFamily="34" charset="0"/>
              </a:rPr>
              <a:t>1. Nguyên tử là gì?</a:t>
            </a:r>
            <a:endParaRPr sz="4000" dirty="0">
              <a:latin typeface="Bahnschrift SemiLight SemiConde" panose="020B0502040204020203" pitchFamily="34" charset="0"/>
            </a:endParaRPr>
          </a:p>
        </p:txBody>
      </p:sp>
      <p:pic>
        <p:nvPicPr>
          <p:cNvPr id="157" name="Google Shape;157;p26" descr="A black and white outline of a city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4208343" y="1731270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8" name="Google Shape;158;p26" descr="A black and white outline of a city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>
            <a:off x="4208343" y="2971614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678" y="1146501"/>
            <a:ext cx="7119229" cy="17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6889" l="3125" r="985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0" y="1510125"/>
            <a:ext cx="3497032" cy="23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7828" y="4074344"/>
            <a:ext cx="7075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Barlow Condensed SemiBold" panose="00000706000000000000" pitchFamily="2" charset="0"/>
              </a:rPr>
              <a:t>Nguyên </a:t>
            </a:r>
            <a:r>
              <a:rPr lang="nl-NL" sz="2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tử gồm: </a:t>
            </a:r>
            <a:endParaRPr lang="en-US" sz="2800" dirty="0">
              <a:solidFill>
                <a:schemeClr val="bg1"/>
              </a:solidFill>
              <a:latin typeface="Barlow Condensed SemiBold" panose="00000706000000000000" pitchFamily="2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+ Hạt nhân mang điện tích dương (+)</a:t>
            </a:r>
            <a:endParaRPr lang="en-US" sz="2800" dirty="0">
              <a:solidFill>
                <a:schemeClr val="bg1"/>
              </a:solidFill>
              <a:latin typeface="Barlow Condensed SemiBold" panose="00000706000000000000" pitchFamily="2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+ Vỏ tạo bởi 1 hay nhiều electron mang điện tích âm (-) </a:t>
            </a:r>
            <a:endParaRPr lang="en-US" sz="2800" dirty="0">
              <a:solidFill>
                <a:schemeClr val="bg1"/>
              </a:solidFill>
              <a:latin typeface="Barlow Condensed SemiBold" panose="00000706000000000000" pitchFamily="2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(Kí hiệu: e , điện tích: -1 )</a:t>
            </a:r>
            <a:endParaRPr lang="en-US" sz="2800" dirty="0">
              <a:solidFill>
                <a:schemeClr val="bg1"/>
              </a:solidFill>
              <a:latin typeface="Barlow Condensed SemiBold" panose="00000706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7828" y="3091346"/>
            <a:ext cx="7221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Nguyên tử là những hạt vô cùng nhỏ, trung hoà về điện. </a:t>
            </a:r>
            <a:endParaRPr lang="en-US" sz="2800" dirty="0">
              <a:solidFill>
                <a:schemeClr val="bg1"/>
              </a:solidFill>
              <a:latin typeface="Barlow Condensed SemiBold" panose="00000706000000000000" pitchFamily="2" charset="0"/>
            </a:endParaRPr>
          </a:p>
        </p:txBody>
      </p:sp>
      <p:pic>
        <p:nvPicPr>
          <p:cNvPr id="11" name="Google Shape;159;p26" descr="A black and white outline of a city&#10;&#10;Description automatically generated with medium confidence"/>
          <p:cNvPicPr preferRelativeResize="0"/>
          <p:nvPr/>
        </p:nvPicPr>
        <p:blipFill rotWithShape="1">
          <a:blip r:embed="rId8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129942" y="4074344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098" name="Picture 2" descr="Lý Thuyết Và Bài Tập Hóa Đại Cương - Ly thuyet_Chuong 2 CẤU TẠO NGUYÊN TỬ -  ĐỊNH LUẬT TUẦN HOÀN.htm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1" y="3864868"/>
            <a:ext cx="2793831" cy="23799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49360" y="359935"/>
            <a:ext cx="656116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000" dirty="0" smtClean="0">
                <a:latin typeface="Bahnschrift SemiLight SemiConde" panose="020B0502040204020203" pitchFamily="34" charset="0"/>
              </a:rPr>
              <a:t>2. Hạt nhân nguyên tử</a:t>
            </a:r>
            <a:endParaRPr sz="4000" dirty="0">
              <a:latin typeface="Bahnschrift SemiLight SemiConde" panose="020B0502040204020203" pitchFamily="34" charset="0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678" y="1146501"/>
            <a:ext cx="7119229" cy="173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8649856" y="1439029"/>
            <a:ext cx="492125" cy="2287588"/>
            <a:chOff x="3833" y="886"/>
            <a:chExt cx="310" cy="158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3833" y="1344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 flipV="1">
              <a:off x="3855" y="1763"/>
              <a:ext cx="288" cy="28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tIns="91440" bIns="91440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vi-VN" altLang="en-US" sz="3200">
                <a:solidFill>
                  <a:schemeClr val="bg1"/>
                </a:solidFill>
                <a:latin typeface=".VnBodoni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V="1">
              <a:off x="3855" y="2183"/>
              <a:ext cx="288" cy="28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tIns="91440" bIns="91440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vi-VN" altLang="en-US" sz="3200">
                <a:solidFill>
                  <a:schemeClr val="bg1"/>
                </a:solidFill>
                <a:latin typeface=".VnBodoni" pitchFamily="34" charset="0"/>
              </a:endParaRPr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3844" y="886"/>
              <a:ext cx="288" cy="2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vi-VN" altLang="en-US" sz="3600">
                <a:solidFill>
                  <a:schemeClr val="bg1"/>
                </a:solidFill>
                <a:latin typeface=".VnBodoni" pitchFamily="34" charset="0"/>
              </a:endParaRPr>
            </a:p>
          </p:txBody>
        </p:sp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9411856" y="1362829"/>
            <a:ext cx="13303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Proton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9335656" y="2734429"/>
            <a:ext cx="17081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Hạt nhân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9335656" y="2048629"/>
            <a:ext cx="17081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Nơtron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9411856" y="3344029"/>
            <a:ext cx="16081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Electron</a:t>
            </a: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3273234" y="1539756"/>
            <a:ext cx="2071688" cy="2071687"/>
          </a:xfrm>
          <a:prstGeom prst="ellips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1800">
              <a:solidFill>
                <a:schemeClr val="bg1"/>
              </a:solidFill>
              <a:latin typeface=".VnBodoni" pitchFamily="34" charset="0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984434" y="2250956"/>
            <a:ext cx="649288" cy="649287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3600">
              <a:solidFill>
                <a:schemeClr val="bg1"/>
              </a:solidFill>
              <a:latin typeface=".VnBodoni" pitchFamily="34" charset="0"/>
            </a:endParaRPr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3619309" y="1642943"/>
            <a:ext cx="187325" cy="1873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 flipV="1">
            <a:off x="4187634" y="2454156"/>
            <a:ext cx="255588" cy="2571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91440" bIns="9144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3600">
              <a:solidFill>
                <a:schemeClr val="bg1"/>
              </a:solidFill>
              <a:latin typeface=".VnBodoni" pitchFamily="34" charset="0"/>
            </a:endParaRP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5753556" y="1288852"/>
            <a:ext cx="2071688" cy="2071688"/>
          </a:xfrm>
          <a:prstGeom prst="ellips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1800">
              <a:solidFill>
                <a:schemeClr val="bg1"/>
              </a:solidFill>
              <a:latin typeface=".VnBodoni" pitchFamily="34" charset="0"/>
            </a:endParaRPr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6460693" y="2180392"/>
            <a:ext cx="649288" cy="64928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3600">
              <a:solidFill>
                <a:schemeClr val="bg1"/>
              </a:solidFill>
              <a:latin typeface=".VnBodoni" pitchFamily="34" charset="0"/>
            </a:endParaRP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 flipV="1">
            <a:off x="6655956" y="2234367"/>
            <a:ext cx="255587" cy="2571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91440" bIns="9144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3600">
              <a:solidFill>
                <a:schemeClr val="bg1"/>
              </a:solidFill>
              <a:latin typeface=".VnBodoni" pitchFamily="34" charset="0"/>
            </a:endParaRPr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 flipV="1">
            <a:off x="6659131" y="2496305"/>
            <a:ext cx="255587" cy="2571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91440" bIns="9144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3600">
              <a:solidFill>
                <a:schemeClr val="bg1"/>
              </a:solidFill>
              <a:latin typeface=".VnBodoni" pitchFamily="34" charset="0"/>
            </a:endParaRPr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6273368" y="3201663"/>
            <a:ext cx="187325" cy="1873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45115" y="3253542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49719" y="3045320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4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22058"/>
              </p:ext>
            </p:extLst>
          </p:nvPr>
        </p:nvGraphicFramePr>
        <p:xfrm>
          <a:off x="2014393" y="3826186"/>
          <a:ext cx="8603674" cy="26815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9271">
                  <a:extLst>
                    <a:ext uri="{9D8B030D-6E8A-4147-A177-3AD203B41FA5}">
                      <a16:colId xmlns:a16="http://schemas.microsoft.com/office/drawing/2014/main" val="4264348496"/>
                    </a:ext>
                  </a:extLst>
                </a:gridCol>
                <a:gridCol w="2912168">
                  <a:extLst>
                    <a:ext uri="{9D8B030D-6E8A-4147-A177-3AD203B41FA5}">
                      <a16:colId xmlns:a16="http://schemas.microsoft.com/office/drawing/2014/main" val="1268283574"/>
                    </a:ext>
                  </a:extLst>
                </a:gridCol>
                <a:gridCol w="3062235">
                  <a:extLst>
                    <a:ext uri="{9D8B030D-6E8A-4147-A177-3AD203B41FA5}">
                      <a16:colId xmlns:a16="http://schemas.microsoft.com/office/drawing/2014/main" val="600238709"/>
                    </a:ext>
                  </a:extLst>
                </a:gridCol>
              </a:tblGrid>
              <a:tr h="47268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Hạt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proton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Hạt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notron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311878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Kí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</a:rPr>
                        <a:t>hiệu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54076"/>
                  </a:ext>
                </a:extLst>
              </a:tr>
              <a:tr h="861958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Điện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</a:rPr>
                        <a:t>mang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</a:rPr>
                        <a:t>điện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02166"/>
                  </a:ext>
                </a:extLst>
              </a:tr>
              <a:tr h="78322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Khối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lượng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1,6726.10</a:t>
                      </a:r>
                      <a:r>
                        <a:rPr lang="en-US" sz="2800" kern="12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-24</a:t>
                      </a: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280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1,6726.10</a:t>
                      </a:r>
                      <a:r>
                        <a:rPr lang="en-US" sz="2800" kern="12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-24</a:t>
                      </a: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280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54846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96104" y="2690704"/>
            <a:ext cx="8221963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proton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3 -0.02338 C 0.09531 -0.02338 0.13385 0.0412 0.13385 0.1213 C 0.13385 0.20139 0.09531 0.26713 0.04843 0.26713 C 0.00143 0.26713 -0.03633 0.20139 -0.03633 0.1213 C -0.03633 0.0412 0.00143 -0.02338 0.04843 -0.02338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5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 -0.29723 C 0.07877 -0.29723 0.11692 -0.22987 0.11692 -0.1463 C 0.11692 -0.0632 0.07877 0.00486 0.0319 0.00486 C -0.01511 0.00486 -0.053 -0.0632 -0.053 -0.1463 C -0.053 -0.22987 -0.01511 -0.29723 0.0319 -0.29723 Z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49360" y="359935"/>
            <a:ext cx="656116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000" dirty="0" smtClean="0">
                <a:latin typeface="Bahnschrift SemiLight SemiConde" panose="020B0502040204020203" pitchFamily="34" charset="0"/>
              </a:rPr>
              <a:t>2. Hạt nhân nguyên tử</a:t>
            </a:r>
            <a:endParaRPr sz="4000" dirty="0">
              <a:latin typeface="Bahnschrift SemiLight SemiConde" panose="020B0502040204020203" pitchFamily="34" charset="0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678" y="1146502"/>
            <a:ext cx="4776777" cy="1689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951521"/>
              </p:ext>
            </p:extLst>
          </p:nvPr>
        </p:nvGraphicFramePr>
        <p:xfrm>
          <a:off x="446267" y="3796880"/>
          <a:ext cx="11316121" cy="1676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29030">
                  <a:extLst>
                    <a:ext uri="{9D8B030D-6E8A-4147-A177-3AD203B41FA5}">
                      <a16:colId xmlns:a16="http://schemas.microsoft.com/office/drawing/2014/main" val="629141213"/>
                    </a:ext>
                  </a:extLst>
                </a:gridCol>
                <a:gridCol w="2945773">
                  <a:extLst>
                    <a:ext uri="{9D8B030D-6E8A-4147-A177-3AD203B41FA5}">
                      <a16:colId xmlns:a16="http://schemas.microsoft.com/office/drawing/2014/main" val="77852644"/>
                    </a:ext>
                  </a:extLst>
                </a:gridCol>
                <a:gridCol w="3190928">
                  <a:extLst>
                    <a:ext uri="{9D8B030D-6E8A-4147-A177-3AD203B41FA5}">
                      <a16:colId xmlns:a16="http://schemas.microsoft.com/office/drawing/2014/main" val="2344566441"/>
                    </a:ext>
                  </a:extLst>
                </a:gridCol>
                <a:gridCol w="2350390">
                  <a:extLst>
                    <a:ext uri="{9D8B030D-6E8A-4147-A177-3AD203B41FA5}">
                      <a16:colId xmlns:a16="http://schemas.microsoft.com/office/drawing/2014/main" val="2092870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Hạt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proton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Hạt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</a:rPr>
                        <a:t>nơtron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Hạt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electron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8784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Khối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lượng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1,6726.10</a:t>
                      </a:r>
                      <a:r>
                        <a:rPr lang="pt-BR" sz="2800" kern="12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-24</a:t>
                      </a:r>
                      <a:r>
                        <a:rPr lang="pt-BR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1,6726.10</a:t>
                      </a:r>
                      <a:r>
                        <a:rPr lang="pt-BR" sz="2800" kern="12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-24</a:t>
                      </a:r>
                      <a:r>
                        <a:rPr lang="pt-BR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9,1095.10</a:t>
                      </a:r>
                      <a:r>
                        <a:rPr lang="en-US" sz="2800" kern="12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-28</a:t>
                      </a: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898844"/>
                  </a:ext>
                </a:extLst>
              </a:tr>
            </a:tbl>
          </a:graphicData>
        </a:graphic>
      </p:graphicFrame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357746" y="5652148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4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Google Shape;260;p33"/>
          <p:cNvSpPr/>
          <p:nvPr/>
        </p:nvSpPr>
        <p:spPr>
          <a:xfrm rot="21107439">
            <a:off x="968894" y="1747323"/>
            <a:ext cx="1876553" cy="1808935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000" b="1" i="0" u="none" strike="noStrike" cap="none" dirty="0" err="1" smtClean="0">
                <a:solidFill>
                  <a:srgbClr val="FFFFFF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Nguyên</a:t>
            </a:r>
            <a:r>
              <a:rPr lang="en-US" sz="4000" b="1" i="0" u="none" strike="noStrike" cap="none" dirty="0" smtClean="0">
                <a:solidFill>
                  <a:srgbClr val="FFFFFF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FFFFFF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rPr>
              <a:t>tử</a:t>
            </a:r>
            <a:endParaRPr sz="4000" b="1" i="0" u="none" strike="noStrike" cap="none" dirty="0">
              <a:solidFill>
                <a:srgbClr val="FFFFFF"/>
              </a:solidFill>
              <a:latin typeface="Bahnschrift Light SemiCondense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267;p33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20327077">
            <a:off x="2746819" y="1706889"/>
            <a:ext cx="2128934" cy="629643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2" name="Google Shape;267;p33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251235">
            <a:off x="2768457" y="2408643"/>
            <a:ext cx="2128934" cy="629643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17537" y="1385824"/>
            <a:ext cx="183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Hạt</a:t>
            </a:r>
            <a:r>
              <a:rPr 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nhân</a:t>
            </a:r>
            <a:r>
              <a:rPr 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3934" y="2770818"/>
            <a:ext cx="248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Vỏ</a:t>
            </a:r>
            <a:r>
              <a:rPr 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electron (-)</a:t>
            </a:r>
            <a:endParaRPr lang="en-US" sz="2800" b="1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7657" y="661112"/>
            <a:ext cx="277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Proton (+)</a:t>
            </a:r>
            <a:endParaRPr lang="en-US" sz="2800" b="1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38600" y="1550217"/>
            <a:ext cx="348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Nơtron</a:t>
            </a:r>
            <a:r>
              <a:rPr 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mang</a:t>
            </a:r>
            <a:r>
              <a:rPr 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điện</a:t>
            </a:r>
            <a:endParaRPr lang="en-US" sz="2800" b="1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59" name="Google Shape;282;p34" descr="A picture containing plant&#10;&#10;Description automatically generated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8678" t="45968" r="60320" b="25889"/>
          <a:stretch/>
        </p:blipFill>
        <p:spPr>
          <a:xfrm rot="17666691">
            <a:off x="6589598" y="915291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0" name="Google Shape;282;p34" descr="A picture containing plant&#10;&#10;Description automatically generated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8678" t="45968" r="60320" b="25889"/>
          <a:stretch/>
        </p:blipFill>
        <p:spPr>
          <a:xfrm rot="20720612">
            <a:off x="6776519" y="1514765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953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nimBg="1"/>
      <p:bldP spid="3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1707416" y="1773183"/>
            <a:ext cx="9316236" cy="26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dirty="0" smtClean="0">
                <a:latin typeface="Barlow Condensed Black" panose="00000A06000000000000" pitchFamily="2" charset="0"/>
              </a:rPr>
              <a:t>CÁM ƠN CÁC BẠN ĐÃ LẮNG NGHE</a:t>
            </a:r>
            <a:endParaRPr dirty="0">
              <a:latin typeface="Barlow Condensed Black" panose="00000A06000000000000" pitchFamily="2" charset="0"/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409" y="4436255"/>
            <a:ext cx="7119229" cy="17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836" t="13182" r="25577" b="3720"/>
          <a:stretch/>
        </p:blipFill>
        <p:spPr>
          <a:xfrm>
            <a:off x="10411905" y="852157"/>
            <a:ext cx="1048341" cy="1048078"/>
          </a:xfrm>
          <a:custGeom>
            <a:avLst/>
            <a:gdLst/>
            <a:ahLst/>
            <a:cxnLst/>
            <a:rect l="l" t="t" r="r" b="b"/>
            <a:pathLst>
              <a:path w="2410631" h="2410027" extrusionOk="0">
                <a:moveTo>
                  <a:pt x="1205317" y="0"/>
                </a:moveTo>
                <a:cubicBezTo>
                  <a:pt x="1342649" y="0"/>
                  <a:pt x="1479880" y="127343"/>
                  <a:pt x="1546074" y="382029"/>
                </a:cubicBezTo>
                <a:cubicBezTo>
                  <a:pt x="1999745" y="115638"/>
                  <a:pt x="2294389" y="410282"/>
                  <a:pt x="2027998" y="863953"/>
                </a:cubicBezTo>
                <a:cubicBezTo>
                  <a:pt x="2538176" y="996341"/>
                  <a:pt x="2538176" y="1412879"/>
                  <a:pt x="2027998" y="1546074"/>
                </a:cubicBezTo>
                <a:cubicBezTo>
                  <a:pt x="2294389" y="1999745"/>
                  <a:pt x="1999745" y="2294389"/>
                  <a:pt x="1546074" y="2027999"/>
                </a:cubicBezTo>
                <a:cubicBezTo>
                  <a:pt x="1412879" y="2537370"/>
                  <a:pt x="996341" y="2537370"/>
                  <a:pt x="863953" y="2027999"/>
                </a:cubicBezTo>
                <a:cubicBezTo>
                  <a:pt x="410282" y="2294389"/>
                  <a:pt x="115638" y="1999745"/>
                  <a:pt x="382029" y="1546074"/>
                </a:cubicBezTo>
                <a:cubicBezTo>
                  <a:pt x="-127343" y="1412879"/>
                  <a:pt x="-127343" y="996341"/>
                  <a:pt x="382029" y="863953"/>
                </a:cubicBezTo>
                <a:cubicBezTo>
                  <a:pt x="115638" y="410282"/>
                  <a:pt x="410282" y="115638"/>
                  <a:pt x="863953" y="382029"/>
                </a:cubicBezTo>
                <a:cubicBezTo>
                  <a:pt x="930551" y="127343"/>
                  <a:pt x="1067984" y="0"/>
                  <a:pt x="120531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1" name="Google Shape;251;p32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2729" t="28697" r="52564" b="5339"/>
          <a:stretch/>
        </p:blipFill>
        <p:spPr>
          <a:xfrm>
            <a:off x="737620" y="533188"/>
            <a:ext cx="1939592" cy="994644"/>
          </a:xfrm>
          <a:custGeom>
            <a:avLst/>
            <a:gdLst/>
            <a:ahLst/>
            <a:cxnLst/>
            <a:rect l="l" t="t" r="r" b="b"/>
            <a:pathLst>
              <a:path w="2524864" h="1913096" extrusionOk="0">
                <a:moveTo>
                  <a:pt x="1201877" y="0"/>
                </a:moveTo>
                <a:cubicBezTo>
                  <a:pt x="1372910" y="0"/>
                  <a:pt x="1529239" y="88225"/>
                  <a:pt x="1618239" y="229076"/>
                </a:cubicBezTo>
                <a:cubicBezTo>
                  <a:pt x="1677056" y="215146"/>
                  <a:pt x="1738968" y="212825"/>
                  <a:pt x="1801654" y="222112"/>
                </a:cubicBezTo>
                <a:cubicBezTo>
                  <a:pt x="1998226" y="249972"/>
                  <a:pt x="2187059" y="437258"/>
                  <a:pt x="2215694" y="633830"/>
                </a:cubicBezTo>
                <a:cubicBezTo>
                  <a:pt x="2224981" y="694968"/>
                  <a:pt x="2223433" y="755333"/>
                  <a:pt x="2211051" y="812602"/>
                </a:cubicBezTo>
                <a:cubicBezTo>
                  <a:pt x="2381310" y="892314"/>
                  <a:pt x="2495074" y="1064121"/>
                  <a:pt x="2495074" y="1259919"/>
                </a:cubicBezTo>
                <a:cubicBezTo>
                  <a:pt x="2495074" y="1308676"/>
                  <a:pt x="2488109" y="1355884"/>
                  <a:pt x="2474179" y="1401544"/>
                </a:cubicBezTo>
                <a:cubicBezTo>
                  <a:pt x="2523709" y="1489770"/>
                  <a:pt x="2537639" y="1584186"/>
                  <a:pt x="2512874" y="1666994"/>
                </a:cubicBezTo>
                <a:cubicBezTo>
                  <a:pt x="2482691" y="1766828"/>
                  <a:pt x="2395240" y="1848088"/>
                  <a:pt x="2280702" y="1883688"/>
                </a:cubicBezTo>
                <a:cubicBezTo>
                  <a:pt x="2210276" y="1905357"/>
                  <a:pt x="2141399" y="1908453"/>
                  <a:pt x="2083356" y="1908453"/>
                </a:cubicBezTo>
                <a:cubicBezTo>
                  <a:pt x="2063234" y="1908453"/>
                  <a:pt x="2043887" y="1907679"/>
                  <a:pt x="2025313" y="1907679"/>
                </a:cubicBezTo>
                <a:cubicBezTo>
                  <a:pt x="1797785" y="1903036"/>
                  <a:pt x="1566387" y="1900714"/>
                  <a:pt x="1338085" y="1900714"/>
                </a:cubicBezTo>
                <a:cubicBezTo>
                  <a:pt x="1043226" y="1900714"/>
                  <a:pt x="744498" y="1904583"/>
                  <a:pt x="450414" y="1912323"/>
                </a:cubicBezTo>
                <a:cubicBezTo>
                  <a:pt x="434935" y="1913096"/>
                  <a:pt x="419458" y="1913096"/>
                  <a:pt x="403979" y="1913096"/>
                </a:cubicBezTo>
                <a:cubicBezTo>
                  <a:pt x="349806" y="1913096"/>
                  <a:pt x="278607" y="1909227"/>
                  <a:pt x="211277" y="1876723"/>
                </a:cubicBezTo>
                <a:cubicBezTo>
                  <a:pt x="96739" y="1821002"/>
                  <a:pt x="36374" y="1696402"/>
                  <a:pt x="71974" y="1587282"/>
                </a:cubicBezTo>
                <a:cubicBezTo>
                  <a:pt x="76617" y="1571804"/>
                  <a:pt x="83582" y="1557874"/>
                  <a:pt x="91321" y="1545491"/>
                </a:cubicBezTo>
                <a:cubicBezTo>
                  <a:pt x="32504" y="1462683"/>
                  <a:pt x="0" y="1362849"/>
                  <a:pt x="0" y="1259919"/>
                </a:cubicBezTo>
                <a:cubicBezTo>
                  <a:pt x="0" y="1098947"/>
                  <a:pt x="77391" y="951905"/>
                  <a:pt x="201990" y="859810"/>
                </a:cubicBezTo>
                <a:cubicBezTo>
                  <a:pt x="186512" y="811828"/>
                  <a:pt x="178773" y="761524"/>
                  <a:pt x="178773" y="710446"/>
                </a:cubicBezTo>
                <a:cubicBezTo>
                  <a:pt x="178773" y="437258"/>
                  <a:pt x="400884" y="215920"/>
                  <a:pt x="673299" y="215920"/>
                </a:cubicBezTo>
                <a:cubicBezTo>
                  <a:pt x="711221" y="215920"/>
                  <a:pt x="748368" y="219789"/>
                  <a:pt x="784741" y="228303"/>
                </a:cubicBezTo>
                <a:cubicBezTo>
                  <a:pt x="874514" y="88225"/>
                  <a:pt x="1030843" y="0"/>
                  <a:pt x="120187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2" name="Google Shape;252;p32" descr="A silhouett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4878" y="5053037"/>
            <a:ext cx="3837440" cy="84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7" grpId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172</Words>
  <Application>Microsoft Office PowerPoint</Application>
  <PresentationFormat>Widescreen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Aldrich</vt:lpstr>
      <vt:lpstr>Coming Soon</vt:lpstr>
      <vt:lpstr>Barlow Condensed SemiBold</vt:lpstr>
      <vt:lpstr>Chelsea Market</vt:lpstr>
      <vt:lpstr>Bahnschrift SemiLight SemiConde</vt:lpstr>
      <vt:lpstr>.VnBodoni</vt:lpstr>
      <vt:lpstr>Bahnschrift Light SemiCondensed</vt:lpstr>
      <vt:lpstr>Times New Roman</vt:lpstr>
      <vt:lpstr>Barlow Condensed</vt:lpstr>
      <vt:lpstr>Wingdings</vt:lpstr>
      <vt:lpstr>Barlow Condensed Black</vt:lpstr>
      <vt:lpstr>Abril Fatface</vt:lpstr>
      <vt:lpstr>Calibri</vt:lpstr>
      <vt:lpstr>Arial</vt:lpstr>
      <vt:lpstr>SlidesMania</vt:lpstr>
      <vt:lpstr>BÀI 4. NGUYÊN TỬ</vt:lpstr>
      <vt:lpstr>Chất được tạo ra từ đâu </vt:lpstr>
      <vt:lpstr>1. Nguyên tử là gì?</vt:lpstr>
      <vt:lpstr>2. Hạt nhân nguyên tử</vt:lpstr>
      <vt:lpstr>2. Hạt nhân nguyên tử</vt:lpstr>
      <vt:lpstr>CÁM ƠN CÁC BẠN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NGUYÊN TỬ</dc:title>
  <cp:lastModifiedBy>toshiba</cp:lastModifiedBy>
  <cp:revision>10</cp:revision>
  <dcterms:modified xsi:type="dcterms:W3CDTF">2021-09-13T15:23:51Z</dcterms:modified>
</cp:coreProperties>
</file>